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9965" autoAdjust="0"/>
  </p:normalViewPr>
  <p:slideViewPr>
    <p:cSldViewPr snapToGrid="0">
      <p:cViewPr varScale="1">
        <p:scale>
          <a:sx n="42" d="100"/>
          <a:sy n="42" d="100"/>
        </p:scale>
        <p:origin x="181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FF5E66-C57F-4DB0-8BD6-F19308EB1A4D}" type="datetimeFigureOut">
              <a:rPr lang="en-US" smtClean="0"/>
              <a:t>3/8/2021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605AA4-1BFF-4D47-B3F7-E9F0C70564CB}" type="slidenum">
              <a:rPr lang="en-US" smtClean="0"/>
              <a:t>‹#›</a:t>
            </a:fld>
            <a:endParaRPr lang="en-US"/>
          </a:p>
        </p:txBody>
      </p:sp>
    </p:spTree>
    <p:extLst>
      <p:ext uri="{BB962C8B-B14F-4D97-AF65-F5344CB8AC3E}">
        <p14:creationId xmlns:p14="http://schemas.microsoft.com/office/powerpoint/2010/main" val="164595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Growth mindset makes individuals to believe that they can succeed</a:t>
            </a:r>
            <a:r>
              <a:rPr lang="en-US" baseline="0" dirty="0" smtClean="0"/>
              <a:t> given time and resources whereas self-efficacy mindset makes one to believe in his or her own ability. Self efficacy helps in instilling confidence in people which makes them to tackle even the most challenging activities (</a:t>
            </a:r>
            <a:r>
              <a:rPr lang="en-US" dirty="0" smtClean="0"/>
              <a:t>Reeve, 2018</a:t>
            </a:r>
            <a:r>
              <a:rPr lang="en-US" baseline="0" dirty="0" smtClean="0"/>
              <a:t>). A sense of belonging makes an individual to feel being part of a certain family of society whereas relevance mindset makes people to value themselves or anything that they might be undertaking.</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2</a:t>
            </a:fld>
            <a:endParaRPr lang="en-US"/>
          </a:p>
        </p:txBody>
      </p:sp>
    </p:spTree>
    <p:extLst>
      <p:ext uri="{BB962C8B-B14F-4D97-AF65-F5344CB8AC3E}">
        <p14:creationId xmlns:p14="http://schemas.microsoft.com/office/powerpoint/2010/main" val="1527331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Locke’s goal setting theory, it is claimed that goal setting is linked to task</a:t>
            </a:r>
            <a:r>
              <a:rPr lang="en-US" baseline="0" dirty="0" smtClean="0"/>
              <a:t> performance. Having a specific and challenging goal coupled with the right feedback leads to better performance. The person depends on the feedback in carrying out activities (</a:t>
            </a:r>
            <a:r>
              <a:rPr lang="en-US" dirty="0" smtClean="0"/>
              <a:t>Reeve, 2018</a:t>
            </a:r>
            <a:r>
              <a:rPr lang="en-US" baseline="0" dirty="0" smtClean="0"/>
              <a:t>). On the other hand, fixed mindset theory  asserts that those with a  fixed mindset result to being interested only in feedback for them to become successful. A person with a growth mindset attributes success to learning.</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11</a:t>
            </a:fld>
            <a:endParaRPr lang="en-US"/>
          </a:p>
        </p:txBody>
      </p:sp>
    </p:spTree>
    <p:extLst>
      <p:ext uri="{BB962C8B-B14F-4D97-AF65-F5344CB8AC3E}">
        <p14:creationId xmlns:p14="http://schemas.microsoft.com/office/powerpoint/2010/main" val="4270527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Personal control theory consists of an individual’s beliefs concerning how well the person can carry out</a:t>
            </a:r>
            <a:r>
              <a:rPr lang="en-US" baseline="0" dirty="0" smtClean="0"/>
              <a:t> good events while at the same time avoiding the bad ones. Such a belief does not only predict future behavior but determine it (</a:t>
            </a:r>
            <a:r>
              <a:rPr lang="en-US" dirty="0" smtClean="0"/>
              <a:t>Reeve, 2018</a:t>
            </a:r>
            <a:r>
              <a:rPr lang="en-US" baseline="0" dirty="0" smtClean="0"/>
              <a:t>). On the other hand, self theory entails how an individual sees himself or herself and consists of different characteristics such as personality traits and physical characteristics.  </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12</a:t>
            </a:fld>
            <a:endParaRPr lang="en-US"/>
          </a:p>
        </p:txBody>
      </p:sp>
    </p:spTree>
    <p:extLst>
      <p:ext uri="{BB962C8B-B14F-4D97-AF65-F5344CB8AC3E}">
        <p14:creationId xmlns:p14="http://schemas.microsoft.com/office/powerpoint/2010/main" val="2826296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Growth mindset gives people</a:t>
            </a:r>
            <a:r>
              <a:rPr lang="en-US" baseline="0" dirty="0" smtClean="0"/>
              <a:t> the power to keep on working towards realization of success. They tend to become self-efficient and continue to work hard to realize their ultimate goals. When people think that whatever they are doing is relevant, they strive to perfect on ways that might lead to realization of their goals. However, at times people might reach the helplessness state where they tend not to see the purpose of working. This makes them to withdraw their efforts from their activities and they never even try to do anything.</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13</a:t>
            </a:fld>
            <a:endParaRPr lang="en-US"/>
          </a:p>
        </p:txBody>
      </p:sp>
    </p:spTree>
    <p:extLst>
      <p:ext uri="{BB962C8B-B14F-4D97-AF65-F5344CB8AC3E}">
        <p14:creationId xmlns:p14="http://schemas.microsoft.com/office/powerpoint/2010/main" val="3569790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Growth mindset is appropriate for a person who is attending college</a:t>
            </a:r>
            <a:r>
              <a:rPr lang="en-US" baseline="0" dirty="0" smtClean="0"/>
              <a:t> since it makes the person to work hard. There is no way one can grow unless he or she works hard. Self-efficacy mindset enables one a student to trust in herself or himself and this leads to success in education. It is this believe in self-efficacy that creates pathways to success. Having a sense of belonging mindset enables a student to feel belonging and welcomed in the learning institution (</a:t>
            </a:r>
            <a:r>
              <a:rPr lang="en-US" dirty="0" smtClean="0"/>
              <a:t>Reeve, 2018</a:t>
            </a:r>
            <a:r>
              <a:rPr lang="en-US" baseline="0" dirty="0" smtClean="0"/>
              <a:t>). Additionally, the relevance mindset will make a student to think that whatever he or she is doing or the skills that are being developed  are going to be helpful in future will keep on working hard. The learning sessions will tend to become engaging as well as exciting. </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3</a:t>
            </a:fld>
            <a:endParaRPr lang="en-US"/>
          </a:p>
        </p:txBody>
      </p:sp>
    </p:spTree>
    <p:extLst>
      <p:ext uri="{BB962C8B-B14F-4D97-AF65-F5344CB8AC3E}">
        <p14:creationId xmlns:p14="http://schemas.microsoft.com/office/powerpoint/2010/main" val="3877942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times when people thing and reason, they</a:t>
            </a:r>
            <a:r>
              <a:rPr lang="en-US" baseline="0" dirty="0" smtClean="0"/>
              <a:t> might have a vested interest in the result of their thinking and reasoning. In such a situation a person might turn to be less open-minded more than they could be in the case that they lacked a wished result in mind (</a:t>
            </a:r>
            <a:r>
              <a:rPr lang="en-US" dirty="0" smtClean="0"/>
              <a:t>Weary, </a:t>
            </a:r>
            <a:r>
              <a:rPr lang="en-US" dirty="0" err="1" smtClean="0"/>
              <a:t>Gleicher</a:t>
            </a:r>
            <a:r>
              <a:rPr lang="en-US" dirty="0" smtClean="0"/>
              <a:t>, &amp; Marsh, 2012</a:t>
            </a:r>
            <a:r>
              <a:rPr lang="en-US" baseline="0" dirty="0" smtClean="0"/>
              <a:t>). Motivated cognition is the influence of motives on different kinds of processes such as reasoning and decision making. Thus, a person might be tempted to act in a certain way due to a certain relevant social phenomenon. This makes a person to be motivated by, for instance, persuasion of a certain thing to act in a specific manner.</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4</a:t>
            </a:fld>
            <a:endParaRPr lang="en-US"/>
          </a:p>
        </p:txBody>
      </p:sp>
    </p:spTree>
    <p:extLst>
      <p:ext uri="{BB962C8B-B14F-4D97-AF65-F5344CB8AC3E}">
        <p14:creationId xmlns:p14="http://schemas.microsoft.com/office/powerpoint/2010/main" val="2534822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self-concept is a source of motivation. People are motivated to maintain as well as enhance internalized view of the self. This concept entail attributes which are linked to an individual’s traits, competencies and values (</a:t>
            </a:r>
            <a:r>
              <a:rPr lang="en-US" dirty="0" smtClean="0"/>
              <a:t>Reeve, 2018</a:t>
            </a:r>
            <a:r>
              <a:rPr lang="en-US" baseline="0" dirty="0" smtClean="0"/>
              <a:t>). For instance, a worker might be perceived to be having certain competencies and in order to have people stay believing in him he might be motivated to continue working hard to attain certain skills which are essential. </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5</a:t>
            </a:fld>
            <a:endParaRPr lang="en-US"/>
          </a:p>
        </p:txBody>
      </p:sp>
    </p:spTree>
    <p:extLst>
      <p:ext uri="{BB962C8B-B14F-4D97-AF65-F5344CB8AC3E}">
        <p14:creationId xmlns:p14="http://schemas.microsoft.com/office/powerpoint/2010/main" val="3593963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Self-esteem</a:t>
            </a:r>
            <a:r>
              <a:rPr lang="en-US" baseline="0" dirty="0" smtClean="0"/>
              <a:t> refers to an individual’s idiosyncratic sense of personal value or worth. It entails a set of beliefs regarding oneself such as behaviors, emotions and personal appearance. Self-esteem can be said to be influencing motivation in individuals (</a:t>
            </a:r>
            <a:r>
              <a:rPr lang="en-US" dirty="0" smtClean="0"/>
              <a:t>Weary, et al., 2012</a:t>
            </a:r>
            <a:r>
              <a:rPr lang="en-US" baseline="0" dirty="0" smtClean="0"/>
              <a:t>). For example, self-esteem might result to making a person feel confident about himself leading the person to achieving certain goals. This could have in the case of fashion designers in college where one feels confident to an extent that he ends up winning an award. It shows how fashion designer worked to extra hard to win. </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6</a:t>
            </a:fld>
            <a:endParaRPr lang="en-US"/>
          </a:p>
        </p:txBody>
      </p:sp>
    </p:spTree>
    <p:extLst>
      <p:ext uri="{BB962C8B-B14F-4D97-AF65-F5344CB8AC3E}">
        <p14:creationId xmlns:p14="http://schemas.microsoft.com/office/powerpoint/2010/main" val="2200971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Self-regulation enables learners to control</a:t>
            </a:r>
            <a:r>
              <a:rPr lang="en-US" baseline="0" dirty="0" smtClean="0"/>
              <a:t> their motivation to learning. Therefore, such a situation will end up having positive impact on the learner’s academic achievement. The learners normally realize such behavior by applying strategies that are influenced by their expectations, values and goals. For instance, a learner might self-regulate herself in order to achieve her goals (</a:t>
            </a:r>
            <a:r>
              <a:rPr lang="en-US" dirty="0" smtClean="0"/>
              <a:t>Weary, et al., 2012</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7</a:t>
            </a:fld>
            <a:endParaRPr lang="en-US"/>
          </a:p>
        </p:txBody>
      </p:sp>
    </p:spTree>
    <p:extLst>
      <p:ext uri="{BB962C8B-B14F-4D97-AF65-F5344CB8AC3E}">
        <p14:creationId xmlns:p14="http://schemas.microsoft.com/office/powerpoint/2010/main" val="3283696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Self-efficacy refers to a belief</a:t>
            </a:r>
            <a:r>
              <a:rPr lang="en-US" baseline="0" dirty="0" smtClean="0"/>
              <a:t> that an individual cab achieve certain goals or expectations in life. it makes people to keep on working hard. For instance, college students can be encouraged to keep on pursuing their academic goals by considering themselves to be self-efficient. This makes them to feel confident that they can achieve their academic goals. Therefore, it links with motivation as it creates a foundation where motivation gets nurtured. </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8</a:t>
            </a:fld>
            <a:endParaRPr lang="en-US"/>
          </a:p>
        </p:txBody>
      </p:sp>
    </p:spTree>
    <p:extLst>
      <p:ext uri="{BB962C8B-B14F-4D97-AF65-F5344CB8AC3E}">
        <p14:creationId xmlns:p14="http://schemas.microsoft.com/office/powerpoint/2010/main" val="2582447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Mastery beliefs</a:t>
            </a:r>
            <a:r>
              <a:rPr lang="en-US" baseline="0" dirty="0" smtClean="0"/>
              <a:t> or perceptions of control refers to an individual’s to realize certain goals. A person might be looking forward to alter certain life circumstances. The person trying to change the life’s situations is normally motivated to do so successful in order to showcase his or her mastery (</a:t>
            </a:r>
            <a:r>
              <a:rPr lang="en-US" dirty="0" smtClean="0"/>
              <a:t>Reeve, 2018</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9</a:t>
            </a:fld>
            <a:endParaRPr lang="en-US"/>
          </a:p>
        </p:txBody>
      </p:sp>
    </p:spTree>
    <p:extLst>
      <p:ext uri="{BB962C8B-B14F-4D97-AF65-F5344CB8AC3E}">
        <p14:creationId xmlns:p14="http://schemas.microsoft.com/office/powerpoint/2010/main" val="3611888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Learned helplessness</a:t>
            </a:r>
            <a:r>
              <a:rPr lang="en-US" baseline="0" dirty="0" smtClean="0"/>
              <a:t> occurs when a person has gone through a stressful situation in a repeated manner. After having gone through this situation, an individual comes  to believe that he or she is not in a position to change the situation (</a:t>
            </a:r>
            <a:r>
              <a:rPr lang="en-US" dirty="0" err="1" smtClean="0"/>
              <a:t>Mikulincer</a:t>
            </a:r>
            <a:r>
              <a:rPr lang="en-US" dirty="0" smtClean="0"/>
              <a:t>, 2013</a:t>
            </a:r>
            <a:r>
              <a:rPr lang="en-US" baseline="0" dirty="0" smtClean="0"/>
              <a:t>). A person under this situation starts to stop striving to change his or her situation. This makes the person to be less motivated in executing tasks that ought to be made to change the situation in which the person is in.</a:t>
            </a:r>
            <a:endParaRPr lang="en-US" dirty="0"/>
          </a:p>
        </p:txBody>
      </p:sp>
      <p:sp>
        <p:nvSpPr>
          <p:cNvPr id="4" name="Slide Number Placeholder 3"/>
          <p:cNvSpPr>
            <a:spLocks noGrp="1"/>
          </p:cNvSpPr>
          <p:nvPr>
            <p:ph type="sldNum" sz="quarter" idx="10"/>
          </p:nvPr>
        </p:nvSpPr>
        <p:spPr/>
        <p:txBody>
          <a:bodyPr/>
          <a:lstStyle/>
          <a:p>
            <a:fld id="{53605AA4-1BFF-4D47-B3F7-E9F0C70564CB}" type="slidenum">
              <a:rPr lang="en-US" smtClean="0"/>
              <a:t>10</a:t>
            </a:fld>
            <a:endParaRPr lang="en-US"/>
          </a:p>
        </p:txBody>
      </p:sp>
    </p:spTree>
    <p:extLst>
      <p:ext uri="{BB962C8B-B14F-4D97-AF65-F5344CB8AC3E}">
        <p14:creationId xmlns:p14="http://schemas.microsoft.com/office/powerpoint/2010/main" val="4125719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1062324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862DD1-E8B1-4BEB-A025-2B62D2312089}" type="datetimeFigureOut">
              <a:rPr lang="en-US" smtClean="0"/>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722350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898609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53681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481330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2395713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3490094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33819089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2479517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4001277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2921088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862DD1-E8B1-4BEB-A025-2B62D2312089}" type="datetimeFigureOut">
              <a:rPr lang="en-US" smtClean="0"/>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2280536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A862DD1-E8B1-4BEB-A025-2B62D2312089}" type="datetimeFigureOut">
              <a:rPr lang="en-US" smtClean="0"/>
              <a:t>3/8/2021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1805923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161424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480264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0A862DD1-E8B1-4BEB-A025-2B62D2312089}" type="datetimeFigureOut">
              <a:rPr lang="en-US" smtClean="0"/>
              <a:t>3/8/2021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660696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862DD1-E8B1-4BEB-A025-2B62D2312089}" type="datetimeFigureOut">
              <a:rPr lang="en-US" smtClean="0"/>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4B2D92-B08F-4DCF-8E8C-16D34847F1B9}" type="slidenum">
              <a:rPr lang="en-US" smtClean="0"/>
              <a:t>‹#›</a:t>
            </a:fld>
            <a:endParaRPr lang="en-US"/>
          </a:p>
        </p:txBody>
      </p:sp>
    </p:spTree>
    <p:extLst>
      <p:ext uri="{BB962C8B-B14F-4D97-AF65-F5344CB8AC3E}">
        <p14:creationId xmlns:p14="http://schemas.microsoft.com/office/powerpoint/2010/main" val="2172495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A862DD1-E8B1-4BEB-A025-2B62D2312089}" type="datetimeFigureOut">
              <a:rPr lang="en-US" smtClean="0"/>
              <a:t>3/8/2021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F4B2D92-B08F-4DCF-8E8C-16D34847F1B9}" type="slidenum">
              <a:rPr lang="en-US" smtClean="0"/>
              <a:t>‹#›</a:t>
            </a:fld>
            <a:endParaRPr lang="en-US"/>
          </a:p>
        </p:txBody>
      </p:sp>
    </p:spTree>
    <p:extLst>
      <p:ext uri="{BB962C8B-B14F-4D97-AF65-F5344CB8AC3E}">
        <p14:creationId xmlns:p14="http://schemas.microsoft.com/office/powerpoint/2010/main" val="2142819234"/>
      </p:ext>
    </p:extLst>
  </p:cSld>
  <p:clrMap bg1="dk1" tx1="lt1" bg2="dk2"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2603033"/>
          </a:xfrm>
        </p:spPr>
        <p:txBody>
          <a:bodyPr/>
          <a:lstStyle/>
          <a:p>
            <a:r>
              <a:rPr lang="en-US" dirty="0" smtClean="0"/>
              <a:t>Attending College</a:t>
            </a:r>
            <a:endParaRPr lang="en-US" dirty="0"/>
          </a:p>
        </p:txBody>
      </p:sp>
      <p:sp>
        <p:nvSpPr>
          <p:cNvPr id="3" name="Subtitle 2"/>
          <p:cNvSpPr>
            <a:spLocks noGrp="1"/>
          </p:cNvSpPr>
          <p:nvPr>
            <p:ph type="subTitle" idx="1"/>
          </p:nvPr>
        </p:nvSpPr>
        <p:spPr>
          <a:xfrm>
            <a:off x="1507067" y="4050833"/>
            <a:ext cx="7766936" cy="2264907"/>
          </a:xfrm>
        </p:spPr>
        <p:txBody>
          <a:bodyPr>
            <a:normAutofit/>
          </a:bodyPr>
          <a:lstStyle/>
          <a:p>
            <a:pPr algn="l"/>
            <a:r>
              <a:rPr lang="en-US" dirty="0" smtClean="0"/>
              <a:t>Institution:</a:t>
            </a:r>
          </a:p>
          <a:p>
            <a:pPr algn="l"/>
            <a:r>
              <a:rPr lang="en-US" dirty="0" smtClean="0"/>
              <a:t>Course:</a:t>
            </a:r>
          </a:p>
          <a:p>
            <a:pPr algn="l"/>
            <a:r>
              <a:rPr lang="en-US" dirty="0" smtClean="0"/>
              <a:t>Name:</a:t>
            </a:r>
          </a:p>
          <a:p>
            <a:pPr algn="l"/>
            <a:r>
              <a:rPr lang="en-US" dirty="0" smtClean="0"/>
              <a:t>Date:</a:t>
            </a:r>
            <a:endParaRPr lang="en-US" dirty="0"/>
          </a:p>
        </p:txBody>
      </p:sp>
    </p:spTree>
    <p:extLst>
      <p:ext uri="{BB962C8B-B14F-4D97-AF65-F5344CB8AC3E}">
        <p14:creationId xmlns:p14="http://schemas.microsoft.com/office/powerpoint/2010/main" val="427585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Learned Helplessness and Motivation</a:t>
            </a:r>
            <a:endParaRPr lang="en-US" dirty="0"/>
          </a:p>
        </p:txBody>
      </p:sp>
      <p:sp>
        <p:nvSpPr>
          <p:cNvPr id="3" name="Content Placeholder 2"/>
          <p:cNvSpPr>
            <a:spLocks noGrp="1"/>
          </p:cNvSpPr>
          <p:nvPr>
            <p:ph idx="1"/>
          </p:nvPr>
        </p:nvSpPr>
        <p:spPr/>
        <p:txBody>
          <a:bodyPr/>
          <a:lstStyle/>
          <a:p>
            <a:r>
              <a:rPr lang="en-US" dirty="0" smtClean="0"/>
              <a:t>Learned helplessness refers to a state after which an individual has gone through a stressful situation in repeatedly.</a:t>
            </a:r>
          </a:p>
          <a:p>
            <a:r>
              <a:rPr lang="en-US" dirty="0" smtClean="0"/>
              <a:t>The individual comes to believe that he or she is unable to change his or her situation.</a:t>
            </a:r>
          </a:p>
          <a:p>
            <a:r>
              <a:rPr lang="en-US" dirty="0" smtClean="0"/>
              <a:t>A person abstains from trying when the stage of helplessness comes.</a:t>
            </a:r>
          </a:p>
          <a:p>
            <a:r>
              <a:rPr lang="en-US" dirty="0" smtClean="0"/>
              <a:t>An individual under helplessness state gets less motivated.</a:t>
            </a:r>
            <a:endParaRPr lang="en-US" dirty="0"/>
          </a:p>
        </p:txBody>
      </p:sp>
    </p:spTree>
    <p:extLst>
      <p:ext uri="{BB962C8B-B14F-4D97-AF65-F5344CB8AC3E}">
        <p14:creationId xmlns:p14="http://schemas.microsoft.com/office/powerpoint/2010/main" val="2030128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Theories on Goal Setting and Mindset</a:t>
            </a:r>
            <a:endParaRPr lang="en-US" dirty="0"/>
          </a:p>
        </p:txBody>
      </p:sp>
      <p:sp>
        <p:nvSpPr>
          <p:cNvPr id="3" name="Content Placeholder 2"/>
          <p:cNvSpPr>
            <a:spLocks noGrp="1"/>
          </p:cNvSpPr>
          <p:nvPr>
            <p:ph idx="1"/>
          </p:nvPr>
        </p:nvSpPr>
        <p:spPr/>
        <p:txBody>
          <a:bodyPr/>
          <a:lstStyle/>
          <a:p>
            <a:r>
              <a:rPr lang="en-US" dirty="0" smtClean="0"/>
              <a:t>Locke’s goal setting theory  states that goal setting is connected to task performance.</a:t>
            </a:r>
          </a:p>
          <a:p>
            <a:r>
              <a:rPr lang="en-US" dirty="0" smtClean="0"/>
              <a:t>Specific and challenging goals together with the right feedback leads to higher as well as better performance.</a:t>
            </a:r>
          </a:p>
          <a:p>
            <a:r>
              <a:rPr lang="en-US" dirty="0" smtClean="0"/>
              <a:t>Fixed mindset theory refers to a belief that human characteristics such as personality or intelligence cannot be altered.</a:t>
            </a:r>
          </a:p>
          <a:p>
            <a:r>
              <a:rPr lang="en-US" dirty="0" smtClean="0"/>
              <a:t>Growth mindset theory attributes success to learning</a:t>
            </a:r>
          </a:p>
          <a:p>
            <a:endParaRPr lang="en-US" dirty="0"/>
          </a:p>
        </p:txBody>
      </p:sp>
    </p:spTree>
    <p:extLst>
      <p:ext uri="{BB962C8B-B14F-4D97-AF65-F5344CB8AC3E}">
        <p14:creationId xmlns:p14="http://schemas.microsoft.com/office/powerpoint/2010/main" val="3443872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Theories on Personal Control and the Self </a:t>
            </a:r>
            <a:endParaRPr lang="en-US" dirty="0"/>
          </a:p>
        </p:txBody>
      </p:sp>
      <p:sp>
        <p:nvSpPr>
          <p:cNvPr id="3" name="Content Placeholder 2"/>
          <p:cNvSpPr>
            <a:spLocks noGrp="1"/>
          </p:cNvSpPr>
          <p:nvPr>
            <p:ph idx="1"/>
          </p:nvPr>
        </p:nvSpPr>
        <p:spPr/>
        <p:txBody>
          <a:bodyPr/>
          <a:lstStyle/>
          <a:p>
            <a:r>
              <a:rPr lang="en-US" dirty="0" smtClean="0"/>
              <a:t>Personal control theory entails an individual’s beliefs regarding how well he can carry out good events while avoiding bad ones.</a:t>
            </a:r>
          </a:p>
          <a:p>
            <a:r>
              <a:rPr lang="en-US" dirty="0" smtClean="0"/>
              <a:t>Such a belief does not only predict future behavior but determine it.</a:t>
            </a:r>
          </a:p>
          <a:p>
            <a:r>
              <a:rPr lang="en-US" dirty="0" smtClean="0"/>
              <a:t>Self theory consists of the self-image and how a person sees himself or herself.</a:t>
            </a:r>
          </a:p>
          <a:p>
            <a:r>
              <a:rPr lang="en-US" dirty="0" smtClean="0"/>
              <a:t>Self-image consists of various attributes such as social roles, personality traits and physical characteristics.</a:t>
            </a:r>
            <a:endParaRPr lang="en-US" dirty="0"/>
          </a:p>
        </p:txBody>
      </p:sp>
    </p:spTree>
    <p:extLst>
      <p:ext uri="{BB962C8B-B14F-4D97-AF65-F5344CB8AC3E}">
        <p14:creationId xmlns:p14="http://schemas.microsoft.com/office/powerpoint/2010/main" val="2886320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r>
              <a:rPr lang="en-US" dirty="0" smtClean="0"/>
              <a:t>Growth mindset enables people to become successful.</a:t>
            </a:r>
          </a:p>
          <a:p>
            <a:r>
              <a:rPr lang="en-US" dirty="0" smtClean="0"/>
              <a:t>Self-efficacy enables people to become self reliant.</a:t>
            </a:r>
          </a:p>
          <a:p>
            <a:r>
              <a:rPr lang="en-US" dirty="0" smtClean="0"/>
              <a:t>When people view whatever they are doing to be worthy they do it passionately.</a:t>
            </a:r>
          </a:p>
          <a:p>
            <a:r>
              <a:rPr lang="en-US" dirty="0" smtClean="0"/>
              <a:t>People in the helplessness state do not see the need of working.</a:t>
            </a:r>
          </a:p>
          <a:p>
            <a:endParaRPr lang="en-US" dirty="0" smtClean="0"/>
          </a:p>
          <a:p>
            <a:endParaRPr lang="en-US" dirty="0"/>
          </a:p>
        </p:txBody>
      </p:sp>
    </p:spTree>
    <p:extLst>
      <p:ext uri="{BB962C8B-B14F-4D97-AF65-F5344CB8AC3E}">
        <p14:creationId xmlns:p14="http://schemas.microsoft.com/office/powerpoint/2010/main" val="382158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err="1"/>
              <a:t>Mikulincer</a:t>
            </a:r>
            <a:r>
              <a:rPr lang="en-US" dirty="0"/>
              <a:t>, M. (2013). </a:t>
            </a:r>
            <a:r>
              <a:rPr lang="en-US" i="1" dirty="0"/>
              <a:t>Human Learned Helplessness: A Coping Perspective</a:t>
            </a:r>
            <a:r>
              <a:rPr lang="en-US" dirty="0"/>
              <a:t>. New York, NY: Springer.</a:t>
            </a:r>
            <a:endParaRPr lang="en-US" dirty="0" smtClean="0"/>
          </a:p>
          <a:p>
            <a:r>
              <a:rPr lang="en-US" dirty="0" smtClean="0"/>
              <a:t>Reeve</a:t>
            </a:r>
            <a:r>
              <a:rPr lang="en-US" dirty="0"/>
              <a:t>, J. (2018). </a:t>
            </a:r>
            <a:r>
              <a:rPr lang="en-US" i="1" dirty="0"/>
              <a:t>Understanding motivation and emotion</a:t>
            </a:r>
            <a:r>
              <a:rPr lang="en-US" dirty="0" smtClean="0"/>
              <a:t>.</a:t>
            </a:r>
          </a:p>
          <a:p>
            <a:r>
              <a:rPr lang="en-US" dirty="0"/>
              <a:t>Weary, G., </a:t>
            </a:r>
            <a:r>
              <a:rPr lang="en-US" dirty="0" err="1"/>
              <a:t>Gleicher</a:t>
            </a:r>
            <a:r>
              <a:rPr lang="en-US" dirty="0"/>
              <a:t>, F., &amp; Marsh, K. L. </a:t>
            </a:r>
            <a:r>
              <a:rPr lang="en-US" dirty="0" smtClean="0"/>
              <a:t>(2012).</a:t>
            </a:r>
            <a:r>
              <a:rPr lang="en-US" dirty="0"/>
              <a:t> </a:t>
            </a:r>
            <a:r>
              <a:rPr lang="en-US" i="1" dirty="0"/>
              <a:t>Control Motivation and Social Cognition</a:t>
            </a:r>
            <a:r>
              <a:rPr lang="en-US" dirty="0"/>
              <a:t>. New York, NY: Springer New York</a:t>
            </a:r>
            <a:r>
              <a:rPr lang="en-US" dirty="0" smtClean="0"/>
              <a:t>.</a:t>
            </a:r>
          </a:p>
          <a:p>
            <a:endParaRPr lang="en-US" dirty="0" smtClean="0"/>
          </a:p>
          <a:p>
            <a:endParaRPr lang="en-US" dirty="0"/>
          </a:p>
        </p:txBody>
      </p:sp>
    </p:spTree>
    <p:extLst>
      <p:ext uri="{BB962C8B-B14F-4D97-AF65-F5344CB8AC3E}">
        <p14:creationId xmlns:p14="http://schemas.microsoft.com/office/powerpoint/2010/main" val="948754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Growth mindset makes people to believe that they can succeed.</a:t>
            </a:r>
          </a:p>
          <a:p>
            <a:r>
              <a:rPr lang="en-US" dirty="0" smtClean="0"/>
              <a:t>Self-efficacy refers to one’s own ability to carry out tasks and attain goals.</a:t>
            </a:r>
          </a:p>
          <a:p>
            <a:r>
              <a:rPr lang="en-US" dirty="0" smtClean="0"/>
              <a:t>Sense of belonging makes one to believe that they belong and welcomed to a certain society.</a:t>
            </a:r>
          </a:p>
          <a:p>
            <a:r>
              <a:rPr lang="en-US" dirty="0" smtClean="0"/>
              <a:t>Relevance makes one to value himself or herself or anything that they are undertaking.</a:t>
            </a:r>
            <a:endParaRPr lang="en-US" dirty="0"/>
          </a:p>
        </p:txBody>
      </p:sp>
    </p:spTree>
    <p:extLst>
      <p:ext uri="{BB962C8B-B14F-4D97-AF65-F5344CB8AC3E}">
        <p14:creationId xmlns:p14="http://schemas.microsoft.com/office/powerpoint/2010/main" val="2114912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Appropriate Mindset for Attending College</a:t>
            </a:r>
            <a:endParaRPr lang="en-US" dirty="0"/>
          </a:p>
        </p:txBody>
      </p:sp>
      <p:sp>
        <p:nvSpPr>
          <p:cNvPr id="3" name="Content Placeholder 2"/>
          <p:cNvSpPr>
            <a:spLocks noGrp="1"/>
          </p:cNvSpPr>
          <p:nvPr>
            <p:ph idx="1"/>
          </p:nvPr>
        </p:nvSpPr>
        <p:spPr/>
        <p:txBody>
          <a:bodyPr/>
          <a:lstStyle/>
          <a:p>
            <a:r>
              <a:rPr lang="en-US" dirty="0" smtClean="0"/>
              <a:t>The following are some of the types of mindsets that are seeing as appropriate for attending college:</a:t>
            </a:r>
          </a:p>
          <a:p>
            <a:pPr>
              <a:buFont typeface="Wingdings" panose="05000000000000000000" pitchFamily="2" charset="2"/>
              <a:buChar char="ü"/>
            </a:pPr>
            <a:r>
              <a:rPr lang="en-US" dirty="0" smtClean="0"/>
              <a:t>Growth mindset.</a:t>
            </a:r>
          </a:p>
          <a:p>
            <a:pPr>
              <a:buFont typeface="Wingdings" panose="05000000000000000000" pitchFamily="2" charset="2"/>
              <a:buChar char="ü"/>
            </a:pPr>
            <a:r>
              <a:rPr lang="en-US" dirty="0" smtClean="0"/>
              <a:t>Self-efficacy mindset.</a:t>
            </a:r>
          </a:p>
          <a:p>
            <a:pPr>
              <a:buFont typeface="Wingdings" panose="05000000000000000000" pitchFamily="2" charset="2"/>
              <a:buChar char="ü"/>
            </a:pPr>
            <a:r>
              <a:rPr lang="en-US" dirty="0" smtClean="0"/>
              <a:t>Sense of belonging mindset.</a:t>
            </a:r>
          </a:p>
          <a:p>
            <a:pPr>
              <a:buFont typeface="Wingdings" panose="05000000000000000000" pitchFamily="2" charset="2"/>
              <a:buChar char="ü"/>
            </a:pPr>
            <a:r>
              <a:rPr lang="en-US" dirty="0" smtClean="0"/>
              <a:t>Relevance mindset.</a:t>
            </a:r>
          </a:p>
          <a:p>
            <a:pPr>
              <a:buFont typeface="Wingdings" panose="05000000000000000000" pitchFamily="2" charset="2"/>
              <a:buChar char="ü"/>
            </a:pPr>
            <a:endParaRPr lang="en-US" dirty="0" smtClean="0"/>
          </a:p>
          <a:p>
            <a:pPr>
              <a:buFont typeface="Wingdings" panose="05000000000000000000" pitchFamily="2" charset="2"/>
              <a:buChar char="ü"/>
            </a:pPr>
            <a:endParaRPr lang="en-US" dirty="0"/>
          </a:p>
        </p:txBody>
      </p:sp>
    </p:spTree>
    <p:extLst>
      <p:ext uri="{BB962C8B-B14F-4D97-AF65-F5344CB8AC3E}">
        <p14:creationId xmlns:p14="http://schemas.microsoft.com/office/powerpoint/2010/main" val="1029489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 of Human Cognition to Motivation</a:t>
            </a:r>
            <a:endParaRPr lang="en-US" dirty="0"/>
          </a:p>
        </p:txBody>
      </p:sp>
      <p:sp>
        <p:nvSpPr>
          <p:cNvPr id="3" name="Content Placeholder 2"/>
          <p:cNvSpPr>
            <a:spLocks noGrp="1"/>
          </p:cNvSpPr>
          <p:nvPr>
            <p:ph idx="1"/>
          </p:nvPr>
        </p:nvSpPr>
        <p:spPr/>
        <p:txBody>
          <a:bodyPr/>
          <a:lstStyle/>
          <a:p>
            <a:r>
              <a:rPr lang="en-US" dirty="0" smtClean="0"/>
              <a:t>People think and reason  in a way that is  controlled by the anticipated outcome.</a:t>
            </a:r>
          </a:p>
          <a:p>
            <a:r>
              <a:rPr lang="en-US" dirty="0" smtClean="0"/>
              <a:t>People tend to become less open-minded to other situations.</a:t>
            </a:r>
          </a:p>
          <a:p>
            <a:r>
              <a:rPr lang="en-US" dirty="0" smtClean="0"/>
              <a:t>Thoughts are influenced by various things such as memory, reasoning and decision making.</a:t>
            </a:r>
          </a:p>
          <a:p>
            <a:r>
              <a:rPr lang="en-US" dirty="0" smtClean="0"/>
              <a:t>These process are relevant to social phenomena such as persuasion and personal perception.</a:t>
            </a:r>
          </a:p>
          <a:p>
            <a:endParaRPr lang="en-US" dirty="0" smtClean="0"/>
          </a:p>
          <a:p>
            <a:endParaRPr lang="en-US" dirty="0" smtClean="0"/>
          </a:p>
          <a:p>
            <a:endParaRPr lang="en-US" dirty="0"/>
          </a:p>
        </p:txBody>
      </p:sp>
    </p:spTree>
    <p:extLst>
      <p:ext uri="{BB962C8B-B14F-4D97-AF65-F5344CB8AC3E}">
        <p14:creationId xmlns:p14="http://schemas.microsoft.com/office/powerpoint/2010/main" val="2292466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 of Self-Concept on Motivation</a:t>
            </a:r>
            <a:endParaRPr lang="en-US" dirty="0"/>
          </a:p>
        </p:txBody>
      </p:sp>
      <p:sp>
        <p:nvSpPr>
          <p:cNvPr id="3" name="Content Placeholder 2"/>
          <p:cNvSpPr>
            <a:spLocks noGrp="1"/>
          </p:cNvSpPr>
          <p:nvPr>
            <p:ph idx="1"/>
          </p:nvPr>
        </p:nvSpPr>
        <p:spPr/>
        <p:txBody>
          <a:bodyPr/>
          <a:lstStyle/>
          <a:p>
            <a:r>
              <a:rPr lang="en-US" dirty="0" smtClean="0"/>
              <a:t>The self-concept is a source of motivation.</a:t>
            </a:r>
          </a:p>
          <a:p>
            <a:r>
              <a:rPr lang="en-US" dirty="0" smtClean="0"/>
              <a:t>Individuals are motivated to maintain and enhance an internalized view of the self.</a:t>
            </a:r>
          </a:p>
          <a:p>
            <a:r>
              <a:rPr lang="en-US" dirty="0" smtClean="0"/>
              <a:t>Self-concept consists of attributes that are linked to individual:</a:t>
            </a:r>
          </a:p>
          <a:p>
            <a:pPr>
              <a:buFont typeface="Wingdings" panose="05000000000000000000" pitchFamily="2" charset="2"/>
              <a:buChar char="ü"/>
            </a:pPr>
            <a:r>
              <a:rPr lang="en-US" dirty="0" smtClean="0"/>
              <a:t>Values.</a:t>
            </a:r>
          </a:p>
          <a:p>
            <a:pPr>
              <a:buFont typeface="Wingdings" panose="05000000000000000000" pitchFamily="2" charset="2"/>
              <a:buChar char="ü"/>
            </a:pPr>
            <a:r>
              <a:rPr lang="en-US" dirty="0" smtClean="0"/>
              <a:t>Competencies.</a:t>
            </a:r>
          </a:p>
          <a:p>
            <a:pPr>
              <a:buFont typeface="Wingdings" panose="05000000000000000000" pitchFamily="2" charset="2"/>
              <a:buChar char="ü"/>
            </a:pPr>
            <a:r>
              <a:rPr lang="en-US" dirty="0" smtClean="0"/>
              <a:t>Traits.</a:t>
            </a:r>
          </a:p>
          <a:p>
            <a:pPr marL="0" indent="0">
              <a:buNone/>
            </a:pPr>
            <a:r>
              <a:rPr lang="en-US" dirty="0" smtClean="0"/>
              <a:t> </a:t>
            </a:r>
            <a:endParaRPr lang="en-US" dirty="0"/>
          </a:p>
        </p:txBody>
      </p:sp>
    </p:spTree>
    <p:extLst>
      <p:ext uri="{BB962C8B-B14F-4D97-AF65-F5344CB8AC3E}">
        <p14:creationId xmlns:p14="http://schemas.microsoft.com/office/powerpoint/2010/main" val="3620535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 of Self-Esteem to Motivation</a:t>
            </a:r>
            <a:endParaRPr lang="en-US" dirty="0"/>
          </a:p>
        </p:txBody>
      </p:sp>
      <p:sp>
        <p:nvSpPr>
          <p:cNvPr id="3" name="Content Placeholder 2"/>
          <p:cNvSpPr>
            <a:spLocks noGrp="1"/>
          </p:cNvSpPr>
          <p:nvPr>
            <p:ph idx="1"/>
          </p:nvPr>
        </p:nvSpPr>
        <p:spPr/>
        <p:txBody>
          <a:bodyPr/>
          <a:lstStyle/>
          <a:p>
            <a:r>
              <a:rPr lang="en-US" dirty="0" smtClean="0"/>
              <a:t>Self-esteem is an individual’s subjective sense of personal value or worth.</a:t>
            </a:r>
          </a:p>
          <a:p>
            <a:r>
              <a:rPr lang="en-US" dirty="0" smtClean="0"/>
              <a:t>Involves a set of beliefs about oneself, which are:</a:t>
            </a:r>
          </a:p>
          <a:p>
            <a:pPr>
              <a:buFont typeface="Wingdings" panose="05000000000000000000" pitchFamily="2" charset="2"/>
              <a:buChar char="ü"/>
            </a:pPr>
            <a:r>
              <a:rPr lang="en-US" dirty="0" smtClean="0"/>
              <a:t>Emotions</a:t>
            </a:r>
          </a:p>
          <a:p>
            <a:pPr>
              <a:buFont typeface="Wingdings" panose="05000000000000000000" pitchFamily="2" charset="2"/>
              <a:buChar char="ü"/>
            </a:pPr>
            <a:r>
              <a:rPr lang="en-US" dirty="0" smtClean="0"/>
              <a:t>Beliefs</a:t>
            </a:r>
          </a:p>
          <a:p>
            <a:pPr>
              <a:buFont typeface="Wingdings" panose="05000000000000000000" pitchFamily="2" charset="2"/>
              <a:buChar char="ü"/>
            </a:pPr>
            <a:r>
              <a:rPr lang="en-US" dirty="0" smtClean="0"/>
              <a:t>Behaviors</a:t>
            </a:r>
          </a:p>
          <a:p>
            <a:pPr>
              <a:buFont typeface="Wingdings" panose="05000000000000000000" pitchFamily="2" charset="2"/>
              <a:buChar char="ü"/>
            </a:pPr>
            <a:r>
              <a:rPr lang="en-US" dirty="0" smtClean="0"/>
              <a:t>Appearance</a:t>
            </a:r>
          </a:p>
          <a:p>
            <a:r>
              <a:rPr lang="en-US" dirty="0" smtClean="0"/>
              <a:t>It makes one to feel confident.</a:t>
            </a:r>
            <a:endParaRPr lang="en-US" dirty="0"/>
          </a:p>
        </p:txBody>
      </p:sp>
    </p:spTree>
    <p:extLst>
      <p:ext uri="{BB962C8B-B14F-4D97-AF65-F5344CB8AC3E}">
        <p14:creationId xmlns:p14="http://schemas.microsoft.com/office/powerpoint/2010/main" val="1760977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 of self-Regulation to Motivation</a:t>
            </a:r>
            <a:endParaRPr lang="en-US" dirty="0"/>
          </a:p>
        </p:txBody>
      </p:sp>
      <p:sp>
        <p:nvSpPr>
          <p:cNvPr id="3" name="Content Placeholder 2"/>
          <p:cNvSpPr>
            <a:spLocks noGrp="1"/>
          </p:cNvSpPr>
          <p:nvPr>
            <p:ph idx="1"/>
          </p:nvPr>
        </p:nvSpPr>
        <p:spPr/>
        <p:txBody>
          <a:bodyPr/>
          <a:lstStyle/>
          <a:p>
            <a:r>
              <a:rPr lang="en-US" dirty="0" smtClean="0"/>
              <a:t>Self-regulation can enable students to regulate their motivation to learn.</a:t>
            </a:r>
          </a:p>
          <a:p>
            <a:r>
              <a:rPr lang="en-US" dirty="0" smtClean="0"/>
              <a:t>This has positive effect on academic progress.</a:t>
            </a:r>
          </a:p>
          <a:p>
            <a:r>
              <a:rPr lang="en-US" dirty="0" smtClean="0"/>
              <a:t>Regulates a learner’s behavior via strategies influenced by :</a:t>
            </a:r>
          </a:p>
          <a:p>
            <a:pPr>
              <a:buFont typeface="Wingdings" panose="05000000000000000000" pitchFamily="2" charset="2"/>
              <a:buChar char="ü"/>
            </a:pPr>
            <a:r>
              <a:rPr lang="en-US" dirty="0" smtClean="0"/>
              <a:t>Expectations.</a:t>
            </a:r>
          </a:p>
          <a:p>
            <a:pPr>
              <a:buFont typeface="Wingdings" panose="05000000000000000000" pitchFamily="2" charset="2"/>
              <a:buChar char="ü"/>
            </a:pPr>
            <a:r>
              <a:rPr lang="en-US" dirty="0" smtClean="0"/>
              <a:t>Values</a:t>
            </a:r>
          </a:p>
          <a:p>
            <a:pPr>
              <a:buFont typeface="Wingdings" panose="05000000000000000000" pitchFamily="2" charset="2"/>
              <a:buChar char="ü"/>
            </a:pPr>
            <a:r>
              <a:rPr lang="en-US" dirty="0" smtClean="0"/>
              <a:t>Goals.</a:t>
            </a:r>
          </a:p>
          <a:p>
            <a:endParaRPr lang="en-US" dirty="0"/>
          </a:p>
        </p:txBody>
      </p:sp>
    </p:spTree>
    <p:extLst>
      <p:ext uri="{BB962C8B-B14F-4D97-AF65-F5344CB8AC3E}">
        <p14:creationId xmlns:p14="http://schemas.microsoft.com/office/powerpoint/2010/main" val="89175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Self-Efficacy and its Relation to Motivation</a:t>
            </a:r>
            <a:endParaRPr lang="en-US" dirty="0"/>
          </a:p>
        </p:txBody>
      </p:sp>
      <p:sp>
        <p:nvSpPr>
          <p:cNvPr id="3" name="Content Placeholder 2"/>
          <p:cNvSpPr>
            <a:spLocks noGrp="1"/>
          </p:cNvSpPr>
          <p:nvPr>
            <p:ph idx="1"/>
          </p:nvPr>
        </p:nvSpPr>
        <p:spPr/>
        <p:txBody>
          <a:bodyPr/>
          <a:lstStyle/>
          <a:p>
            <a:r>
              <a:rPr lang="en-US" dirty="0" smtClean="0"/>
              <a:t>Self-efficacy is the belief that a person can achieve certain goals or expectations.</a:t>
            </a:r>
          </a:p>
          <a:p>
            <a:r>
              <a:rPr lang="en-US" dirty="0" smtClean="0"/>
              <a:t>Self-efficacy makes people to keep on working.</a:t>
            </a:r>
          </a:p>
          <a:p>
            <a:r>
              <a:rPr lang="en-US" dirty="0" smtClean="0"/>
              <a:t>Enables students to keep on learning.</a:t>
            </a:r>
          </a:p>
          <a:p>
            <a:r>
              <a:rPr lang="en-US" dirty="0" smtClean="0"/>
              <a:t>One’s sense of self-efficacy provides the foundation for motivation</a:t>
            </a:r>
            <a:endParaRPr lang="en-US" dirty="0"/>
          </a:p>
        </p:txBody>
      </p:sp>
    </p:spTree>
    <p:extLst>
      <p:ext uri="{BB962C8B-B14F-4D97-AF65-F5344CB8AC3E}">
        <p14:creationId xmlns:p14="http://schemas.microsoft.com/office/powerpoint/2010/main" val="2426084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Mastery Beliefs and Motivation</a:t>
            </a:r>
            <a:endParaRPr lang="en-US" dirty="0"/>
          </a:p>
        </p:txBody>
      </p:sp>
      <p:sp>
        <p:nvSpPr>
          <p:cNvPr id="3" name="Content Placeholder 2"/>
          <p:cNvSpPr>
            <a:spLocks noGrp="1"/>
          </p:cNvSpPr>
          <p:nvPr>
            <p:ph idx="1"/>
          </p:nvPr>
        </p:nvSpPr>
        <p:spPr/>
        <p:txBody>
          <a:bodyPr/>
          <a:lstStyle/>
          <a:p>
            <a:r>
              <a:rPr lang="en-US" dirty="0" smtClean="0"/>
              <a:t>A person’s ability to attain specific goals.</a:t>
            </a:r>
          </a:p>
          <a:p>
            <a:r>
              <a:rPr lang="en-US" dirty="0" smtClean="0"/>
              <a:t>Ability to change situations of life situations.</a:t>
            </a:r>
          </a:p>
          <a:p>
            <a:r>
              <a:rPr lang="en-US" dirty="0" smtClean="0"/>
              <a:t>Assists one to have clarity on what is significant to him or her.</a:t>
            </a:r>
          </a:p>
          <a:p>
            <a:r>
              <a:rPr lang="en-US" dirty="0" smtClean="0"/>
              <a:t>A person gets to work extra harder to change life situations.</a:t>
            </a:r>
            <a:endParaRPr lang="en-US" dirty="0"/>
          </a:p>
        </p:txBody>
      </p:sp>
    </p:spTree>
    <p:extLst>
      <p:ext uri="{BB962C8B-B14F-4D97-AF65-F5344CB8AC3E}">
        <p14:creationId xmlns:p14="http://schemas.microsoft.com/office/powerpoint/2010/main" val="42532576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1033</TotalTime>
  <Words>1729</Words>
  <Application>Microsoft Office PowerPoint</Application>
  <PresentationFormat>Widescreen</PresentationFormat>
  <Paragraphs>103</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Wingdings</vt:lpstr>
      <vt:lpstr>Wingdings 3</vt:lpstr>
      <vt:lpstr>Ion</vt:lpstr>
      <vt:lpstr>Attending College</vt:lpstr>
      <vt:lpstr>Introduction</vt:lpstr>
      <vt:lpstr>Most Appropriate Mindset for Attending College</vt:lpstr>
      <vt:lpstr>Influence of Human Cognition to Motivation</vt:lpstr>
      <vt:lpstr>Influence of Self-Concept on Motivation</vt:lpstr>
      <vt:lpstr>Influence of Self-Esteem to Motivation</vt:lpstr>
      <vt:lpstr>Influence of self-Regulation to Motivation</vt:lpstr>
      <vt:lpstr>Self-Efficacy and its Relation to Motivation</vt:lpstr>
      <vt:lpstr>Mastery Beliefs and Motivation</vt:lpstr>
      <vt:lpstr>Learned Helplessness and Motivation</vt:lpstr>
      <vt:lpstr>Theories on Goal Setting and Mindset</vt:lpstr>
      <vt:lpstr>Theories on Personal Control and the Self </vt:lpstr>
      <vt:lpstr>Conclusion </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user</cp:lastModifiedBy>
  <cp:revision>142</cp:revision>
  <dcterms:created xsi:type="dcterms:W3CDTF">2021-03-07T18:49:51Z</dcterms:created>
  <dcterms:modified xsi:type="dcterms:W3CDTF">2021-03-08T14:22:28Z</dcterms:modified>
</cp:coreProperties>
</file>